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325" r:id="rId9"/>
    <p:sldId id="262" r:id="rId10"/>
    <p:sldId id="264" r:id="rId11"/>
    <p:sldId id="265" r:id="rId12"/>
    <p:sldId id="266" r:id="rId13"/>
    <p:sldId id="268" r:id="rId14"/>
    <p:sldId id="269" r:id="rId15"/>
    <p:sldId id="267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28" r:id="rId41"/>
    <p:sldId id="296" r:id="rId42"/>
    <p:sldId id="297" r:id="rId43"/>
    <p:sldId id="298" r:id="rId44"/>
    <p:sldId id="299" r:id="rId45"/>
    <p:sldId id="300" r:id="rId46"/>
    <p:sldId id="326" r:id="rId47"/>
    <p:sldId id="301" r:id="rId48"/>
    <p:sldId id="302" r:id="rId49"/>
    <p:sldId id="304" r:id="rId50"/>
    <p:sldId id="305" r:id="rId51"/>
    <p:sldId id="306" r:id="rId52"/>
    <p:sldId id="303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27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0D0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CCAC-F9A2-4E8D-BCC7-9C241ECC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26BAC-80CD-459A-8090-C6A776A71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07099-9F72-4B38-BC6F-E8C7CEFC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113E4-5FBD-4533-9880-02A39CE8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9EE8-A2C9-4090-ABCC-87978F1C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729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758D-421D-41E0-8492-E0BF4B4C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12D02-69FD-4AD4-9A36-6D4A06378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7CD85-38B2-4934-A966-01C74F1E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B5593-B059-42FB-99C6-8151B8B3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B80E-2E3B-4093-B688-CDBFF349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96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7C163-9460-4E3A-8E04-5E01093C8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06D30-0FF5-403A-B342-84604FCE5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2DB46-6186-4D7C-B06B-263208EA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EBDD-AFCB-4400-B56E-96287E06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5941-B31A-48C7-9F55-41A74FB6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15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296E-E4C0-43BF-8812-3E0C68A3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D4314-14A7-49E5-B060-3E72CD1F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31101-F898-46C4-B07E-CA9D525E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A1A2D-F2EB-47D6-B2C0-863BB718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1190E-B605-4BB7-812A-876001025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352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17AC-BCBB-46D8-B1A0-93A09EB7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617-1572-4E21-B36F-C5AC53C66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F1269-9789-4DD1-B664-0CB5C1EC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FF8F-BFDF-484A-99A5-B0CA767F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83DF-CEF3-4F26-A63A-2BF27CE6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490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0E79-DC8F-4373-AD8C-ECF57FB1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B913D-15F2-425B-BCB8-CDFB33A8E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0EA53-4B59-4FE8-BA10-E530EA528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2D02B-A2D2-4641-A89C-B85B80B0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0ECAD-82E9-42AB-9AE3-B69C50E0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DCF9B-5997-4589-B1D1-E8EA9E5B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806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FBEB-A68C-4471-B52B-925FA0F1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A4BD9-27EE-4D47-8D79-A7FE3401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B01E7-FCBD-4414-9F18-BACE2DBA3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A3289-EF7D-48CF-ACF1-884BF2466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25451-67A6-4D12-8FC8-0F7AD1321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6433E-328E-434F-A8E0-27B009424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94E73-DCCC-4D3C-80F3-D1DADFFF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66B14-8C7B-4BE1-8850-B170BBEB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57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4111-10FF-4D33-971E-7721FACF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EDE70-7793-449C-A751-797285D7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4D800-B35D-4EC8-A866-77695ED5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D1BAE-E44A-4A7C-B55A-B9646157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500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3454C-B708-4686-8B98-973EB4F3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0723B8-1DE6-4B11-BFE2-6D74D80B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B34A7-FA86-47ED-B040-EC238695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144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A86-C3C8-4A17-BD1E-14F1B442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ED4E2-9235-41EE-85B5-968FCFD0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94A57-A5B4-47E4-B7FD-24D8E1BE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9E55D-37BA-42F1-B556-C6EA0F22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DB6A2-FE84-4751-8917-3E3C631B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F3D45-9561-41F8-A5A3-D38A7C21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160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6E9-CC46-43C8-9746-08178D9A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86D19-2069-480B-B9EC-6BFEC5AED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B9379-3005-4C67-8780-F4B29126F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AA1C2-D826-423D-9194-BA7CB0E0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5EF6E-4136-4C96-947F-947F923E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3D5D2-0AAE-411A-A412-2692F392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540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FA7A2-486A-461A-92A2-B776653A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8C98D-A836-4EE0-B58D-E4113A66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84750-A431-4379-9B63-9435C2CCD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2AFB2-A4A4-4B0E-AA4D-24130FE603A8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6C780-042C-4DD2-B686-C1BF2351D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F2CD-072C-4C56-A4AB-593020E84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1A57-BBAB-4B1C-AE5B-B3A92FBF81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795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967C5-9D0F-4E45-A9DF-CE26B272C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3379304"/>
            <a:ext cx="9700592" cy="3233530"/>
          </a:xfrm>
          <a:prstGeom prst="rect">
            <a:avLst/>
          </a:prstGeom>
          <a:gradFill>
            <a:gsLst>
              <a:gs pos="49000">
                <a:schemeClr val="accent1">
                  <a:lumMod val="5000"/>
                  <a:lumOff val="95000"/>
                  <a:alpha val="5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530D0F"/>
            </a:solidFill>
          </a:ln>
          <a:effectLst>
            <a:glow rad="127000">
              <a:schemeClr val="accent1"/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EDE33-50D3-40FD-BE23-D01417D2C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3" y="518110"/>
            <a:ext cx="10151165" cy="2517913"/>
          </a:xfrm>
        </p:spPr>
        <p:txBody>
          <a:bodyPr anchor="ctr">
            <a:normAutofit fontScale="90000"/>
          </a:bodyPr>
          <a:lstStyle/>
          <a:p>
            <a:r>
              <a:rPr lang="en-US" sz="6600" b="1" dirty="0"/>
              <a:t>Initiation and termination of massive transfusion protocols</a:t>
            </a:r>
            <a:br>
              <a:rPr lang="en-US" sz="6600" b="1" dirty="0"/>
            </a:br>
            <a:r>
              <a:rPr lang="en-US" sz="6600" b="1" dirty="0"/>
              <a:t>                            </a:t>
            </a: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Current strategies and future prospects</a:t>
            </a:r>
            <a:endParaRPr lang="th-TH" sz="6600" b="1" dirty="0"/>
          </a:p>
        </p:txBody>
      </p:sp>
    </p:spTree>
    <p:extLst>
      <p:ext uri="{BB962C8B-B14F-4D97-AF65-F5344CB8AC3E}">
        <p14:creationId xmlns:p14="http://schemas.microsoft.com/office/powerpoint/2010/main" val="2826728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C27D-B2EC-48C4-941A-5001AC89CC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INITIATION OF MASSIVE TRANSFUSION PROTOCOLS 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26E86-3763-44BB-9EF9-497A4307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</a:rPr>
              <a:t>“identification and early resuscitation of patients requiring an MT” </a:t>
            </a:r>
            <a:endParaRPr lang="th-TH" sz="44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7EAA6-EBB9-4A1E-9B20-8601079CD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13" y="3935896"/>
            <a:ext cx="6546573" cy="237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5F6C-8371-449C-AE69-5EF6AA8729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Societal Guidelines </a:t>
            </a:r>
            <a:endParaRPr lang="th-TH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0B0B6-F706-426D-8BB0-EDA0993F0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 physician can quickly and accurately determine whether a hemorrhaging patient requires an MT.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A1F0D-3B13-4C80-A342-A7229599AAA7}"/>
              </a:ext>
            </a:extLst>
          </p:cNvPr>
          <p:cNvSpPr/>
          <p:nvPr/>
        </p:nvSpPr>
        <p:spPr>
          <a:xfrm>
            <a:off x="1113183" y="3193774"/>
            <a:ext cx="9899374" cy="2729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Numerous publications outlining in the decision to initiate an MTP.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MT prediction tools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Estimated blood loss guidelines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Laboratory markers of tissue perfusion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patient’s history and examination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0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9749-5A1A-4283-8035-F2C8FD3A16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The recommendations for MTP initiation after traumatic injury </a:t>
            </a:r>
            <a:endParaRPr lang="th-TH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EA6820E-B1A2-4E77-9CBF-A48D55E49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019791"/>
              </p:ext>
            </p:extLst>
          </p:nvPr>
        </p:nvGraphicFramePr>
        <p:xfrm>
          <a:off x="662609" y="1825625"/>
          <a:ext cx="1091979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791">
                  <a:extLst>
                    <a:ext uri="{9D8B030D-6E8A-4147-A177-3AD203B41FA5}">
                      <a16:colId xmlns:a16="http://schemas.microsoft.com/office/drawing/2014/main" val="1445487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Societal Recommendations for Initiation of Massive Transfusion Protocols</a:t>
                      </a:r>
                      <a:endParaRPr lang="th-T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01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American Society of Anesthesiologists 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      Identify patients requiring a massive transfusion with the following</a:t>
                      </a:r>
                      <a:r>
                        <a:rPr lang="en-US" dirty="0"/>
                        <a:t>:  </a:t>
                      </a:r>
                    </a:p>
                    <a:p>
                      <a:r>
                        <a:rPr lang="en-US" dirty="0"/>
                        <a:t>            Positive Assessment of Blood Consumption Score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 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Consider the following risk factors when evaluating massive transfusion requirements</a:t>
                      </a:r>
                      <a:r>
                        <a:rPr lang="en-US" dirty="0"/>
                        <a:t>:  </a:t>
                      </a:r>
                    </a:p>
                    <a:p>
                      <a:r>
                        <a:rPr lang="en-US" dirty="0"/>
                        <a:t>            Positive Larson Score  </a:t>
                      </a:r>
                    </a:p>
                    <a:p>
                      <a:r>
                        <a:rPr lang="en-US" dirty="0"/>
                        <a:t>            Blood transfused in the emergency department or trauma bay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50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25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9749-5A1A-4283-8035-F2C8FD3A16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The recommendations for MTP initiation after traumatic injury </a:t>
            </a:r>
            <a:endParaRPr lang="th-TH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EA6820E-B1A2-4E77-9CBF-A48D55E49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323067"/>
              </p:ext>
            </p:extLst>
          </p:nvPr>
        </p:nvGraphicFramePr>
        <p:xfrm>
          <a:off x="662609" y="1825625"/>
          <a:ext cx="1091979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791">
                  <a:extLst>
                    <a:ext uri="{9D8B030D-6E8A-4147-A177-3AD203B41FA5}">
                      <a16:colId xmlns:a16="http://schemas.microsoft.com/office/drawing/2014/main" val="1445487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Societal Recommendations for Initiation of Massive Transfusion Protocols</a:t>
                      </a:r>
                      <a:endParaRPr lang="th-T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01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American College of Surgeons </a:t>
                      </a:r>
                    </a:p>
                    <a:p>
                      <a:r>
                        <a:rPr lang="en-US" dirty="0"/>
                        <a:t>     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Criteria to trigger a massive transfusion should include 1 or more of the following</a:t>
                      </a:r>
                      <a:r>
                        <a:rPr lang="en-US" dirty="0"/>
                        <a:t>:  </a:t>
                      </a:r>
                    </a:p>
                    <a:p>
                      <a:r>
                        <a:rPr lang="en-US" dirty="0"/>
                        <a:t>            Positive Assessment of Blood Consumption Score  </a:t>
                      </a:r>
                    </a:p>
                    <a:p>
                      <a:r>
                        <a:rPr lang="en-US" dirty="0"/>
                        <a:t>            Immediate surgery or angioembolization necessary for bleeding source control  </a:t>
                      </a:r>
                    </a:p>
                    <a:p>
                      <a:r>
                        <a:rPr lang="en-US" dirty="0"/>
                        <a:t>            Blood transfused in the emergency department or trauma bay</a:t>
                      </a:r>
                    </a:p>
                    <a:p>
                      <a:r>
                        <a:rPr lang="en-US" dirty="0"/>
                        <a:t>            Persistent hemodynamic instability after initial fluid resuscitation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50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17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9749-5A1A-4283-8035-F2C8FD3A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recommendations for MTP initiation after traumatic injury </a:t>
            </a:r>
            <a:endParaRPr lang="th-TH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EA6820E-B1A2-4E77-9CBF-A48D55E49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0768"/>
              </p:ext>
            </p:extLst>
          </p:nvPr>
        </p:nvGraphicFramePr>
        <p:xfrm>
          <a:off x="662609" y="1825625"/>
          <a:ext cx="1091979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791">
                  <a:extLst>
                    <a:ext uri="{9D8B030D-6E8A-4147-A177-3AD203B41FA5}">
                      <a16:colId xmlns:a16="http://schemas.microsoft.com/office/drawing/2014/main" val="1445487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Societal Recommendations for Initiation of Massive Transfusion Protocols</a:t>
                      </a:r>
                      <a:endParaRPr lang="th-TH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01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 Force for Advanced Bleeding Care in Trauma </a:t>
                      </a:r>
                    </a:p>
                    <a:p>
                      <a:r>
                        <a:rPr lang="en-US" dirty="0"/>
                        <a:t>      </a:t>
                      </a: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The decision to initiate a massive transfusion should consider the following elements</a:t>
                      </a:r>
                      <a:r>
                        <a:rPr lang="en-US" dirty="0"/>
                        <a:t>:  </a:t>
                      </a:r>
                    </a:p>
                    <a:p>
                      <a:r>
                        <a:rPr lang="en-US" dirty="0"/>
                        <a:t>            Trauma-Associated Severe Hemorrhage Score  </a:t>
                      </a:r>
                    </a:p>
                    <a:p>
                      <a:r>
                        <a:rPr lang="en-US" dirty="0"/>
                        <a:t>            Estimated blood loss  mechanism and severity of injury  </a:t>
                      </a:r>
                    </a:p>
                    <a:p>
                      <a:r>
                        <a:rPr lang="en-US" dirty="0"/>
                        <a:t>            Advanced Trauma Life Support guidelines on hemorrhage classification  </a:t>
                      </a:r>
                    </a:p>
                    <a:p>
                      <a:r>
                        <a:rPr lang="en-US" dirty="0"/>
                        <a:t>            Advanced Trauma Life Support guidelines on response to initial fluid resuscitation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50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44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6FD0-82FD-4B8C-9523-BFBEC21EA2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Societal Guidelines 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5EB3B-53ED-4C5F-AFF1-427C5615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guideline combines the clinical assessment of tissue perfusion and estimated blood loss with a validated MT prediction score.</a:t>
            </a:r>
          </a:p>
          <a:p>
            <a:endParaRPr lang="en-US" dirty="0"/>
          </a:p>
          <a:p>
            <a:r>
              <a:rPr lang="en-US" dirty="0"/>
              <a:t>Clinical reasoning to be 65.6% sensitive, 63.8% specific, 34.9%positive predictive value (PPV) and 86.2% negative predictive value (NPV)  for predicting MT requirements.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0B3E3B-4423-407B-A293-89080F4C6EF8}"/>
              </a:ext>
            </a:extLst>
          </p:cNvPr>
          <p:cNvSpPr/>
          <p:nvPr/>
        </p:nvSpPr>
        <p:spPr>
          <a:xfrm>
            <a:off x="1073425" y="4797287"/>
            <a:ext cx="9568069" cy="102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Clinical reasoning alone is insufficient to independently guide the initiation of an MTP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399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E69C-B54A-4AFD-AA92-4865AB9E36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MT Prediction Scores for Guiding MTP Initiation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9524-2278-4ED7-9C96-5CA882617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ASA and ACS recommend the </a:t>
            </a:r>
            <a:r>
              <a:rPr lang="en-US" sz="3200" dirty="0">
                <a:solidFill>
                  <a:srgbClr val="C00000"/>
                </a:solidFill>
              </a:rPr>
              <a:t>Assessment of Blood Consumption (ABC) score </a:t>
            </a:r>
          </a:p>
          <a:p>
            <a:endParaRPr lang="en-US" sz="3200" dirty="0"/>
          </a:p>
          <a:p>
            <a:r>
              <a:rPr lang="en-US" sz="3200" dirty="0"/>
              <a:t>4-variable scoring system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384528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1151D2-B72A-40AE-B21B-844D19F8C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421417"/>
              </p:ext>
            </p:extLst>
          </p:nvPr>
        </p:nvGraphicFramePr>
        <p:xfrm>
          <a:off x="838200" y="530088"/>
          <a:ext cx="10515600" cy="491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565">
                  <a:extLst>
                    <a:ext uri="{9D8B030D-6E8A-4147-A177-3AD203B41FA5}">
                      <a16:colId xmlns:a16="http://schemas.microsoft.com/office/drawing/2014/main" val="1816288298"/>
                    </a:ext>
                  </a:extLst>
                </a:gridCol>
                <a:gridCol w="2014331">
                  <a:extLst>
                    <a:ext uri="{9D8B030D-6E8A-4147-A177-3AD203B41FA5}">
                      <a16:colId xmlns:a16="http://schemas.microsoft.com/office/drawing/2014/main" val="1594874373"/>
                    </a:ext>
                  </a:extLst>
                </a:gridCol>
                <a:gridCol w="1626704">
                  <a:extLst>
                    <a:ext uri="{9D8B030D-6E8A-4147-A177-3AD203B41FA5}">
                      <a16:colId xmlns:a16="http://schemas.microsoft.com/office/drawing/2014/main" val="3083175730"/>
                    </a:ext>
                  </a:extLst>
                </a:gridCol>
              </a:tblGrid>
              <a:tr h="475414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Assessment of blood consumption score</a:t>
                      </a:r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433044"/>
                  </a:ext>
                </a:extLst>
              </a:tr>
              <a:tr h="4754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040590"/>
                  </a:ext>
                </a:extLst>
              </a:tr>
              <a:tr h="1944697">
                <a:tc>
                  <a:txBody>
                    <a:bodyPr/>
                    <a:lstStyle/>
                    <a:p>
                      <a:r>
                        <a:rPr lang="en-US" dirty="0"/>
                        <a:t>- Systolic blood pressure (mm Hg)</a:t>
                      </a:r>
                    </a:p>
                    <a:p>
                      <a:r>
                        <a:rPr lang="en-US" dirty="0"/>
                        <a:t>- Heart rate (beats/min) </a:t>
                      </a:r>
                    </a:p>
                    <a:p>
                      <a:r>
                        <a:rPr lang="en-US" dirty="0"/>
                        <a:t>- Focused assessment with sonography  for trauma examination</a:t>
                      </a:r>
                    </a:p>
                    <a:p>
                      <a:r>
                        <a:rPr lang="en-US" dirty="0"/>
                        <a:t>- Mechanism of injury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 ≤90 </a:t>
                      </a:r>
                      <a:endParaRPr lang="en-US" dirty="0"/>
                    </a:p>
                    <a:p>
                      <a:pPr algn="ctr"/>
                      <a:r>
                        <a:rPr lang="th-TH" dirty="0"/>
                        <a:t> ≥120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Positive 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Penetrating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573538"/>
                  </a:ext>
                </a:extLst>
              </a:tr>
              <a:tr h="1649970">
                <a:tc gridSpan="3">
                  <a:txBody>
                    <a:bodyPr/>
                    <a:lstStyle/>
                    <a:p>
                      <a:r>
                        <a:rPr lang="en-US" dirty="0"/>
                        <a:t>Score range                                                                    ABC: 0–4 </a:t>
                      </a:r>
                    </a:p>
                    <a:p>
                      <a:r>
                        <a:rPr lang="en-US" dirty="0"/>
                        <a:t>Positive score threshold                                               ABC: ≥2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15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708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9F60-F9C5-4B44-B6D5-236D5814BE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Assessment of Blood Consumption score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9520B-ECCD-4A4F-A3D8-E7C44478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initial validation of the ABC score was conducted using trauma patient data between 2005 and 2006.</a:t>
            </a:r>
          </a:p>
          <a:p>
            <a:endParaRPr lang="en-US" sz="3200" dirty="0"/>
          </a:p>
          <a:p>
            <a:r>
              <a:rPr lang="en-US" sz="3200" dirty="0"/>
              <a:t>The ABC score correctly predicted need for MT in 84% of cases, with a sensitivity of 75% and specificity of 86%.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303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D2C1-3FB1-428E-A50F-F07858C5DF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Assessment of Blood Consumption score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13E5A-E075-45D3-B0D0-F55EDCEB0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Revalidation of the ABC score was conducted using trauma patient data at 3 large trauma centers in the United States between 2006 and 2007. </a:t>
            </a:r>
          </a:p>
          <a:p>
            <a:endParaRPr lang="en-US" dirty="0"/>
          </a:p>
          <a:p>
            <a:r>
              <a:rPr lang="en-US" dirty="0"/>
              <a:t>ABC score was 75-90% sensitive and 67%-88% specific with regard to its ability to predict MT requirements within 24 hours of trauma.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892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E17FCF-38FC-42E1-A8C5-30B369EB9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62" t="11342" r="22262" b="17697"/>
          <a:stretch/>
        </p:blipFill>
        <p:spPr>
          <a:xfrm>
            <a:off x="609601" y="437321"/>
            <a:ext cx="11224590" cy="56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3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2A70-AB6B-4340-8248-52A26AA33A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b="1" dirty="0"/>
              <a:t>Assessment of Blood Consumption score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0F5F5-02AF-4273-BD0D-EE867F3A8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Advantages of the ABC score </a:t>
            </a:r>
          </a:p>
          <a:p>
            <a:pPr lvl="1"/>
            <a:r>
              <a:rPr lang="en-US" sz="2800" dirty="0"/>
              <a:t>4-scoring variables and cutoff values are easy to recall</a:t>
            </a:r>
          </a:p>
          <a:p>
            <a:pPr lvl="1"/>
            <a:r>
              <a:rPr lang="en-US" sz="2800" dirty="0"/>
              <a:t>rapidly obtained in the prehospital setting and at initial presentation</a:t>
            </a:r>
          </a:p>
          <a:p>
            <a:pPr lvl="1"/>
            <a:r>
              <a:rPr lang="en-US" sz="2800" dirty="0"/>
              <a:t>scoring system can be immediately calculated and interpreted once all variables are obtained. 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highly successful in correctly identifying patients who will not require an MT</a:t>
            </a:r>
            <a:endParaRPr lang="th-TH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28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6682-F29A-47B2-BDD7-40B880118B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/>
              <a:t>Assessment of Blood Consumption score</a:t>
            </a:r>
            <a:endParaRPr lang="th-TH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14CC-CCCF-4B13-BD1B-00C77C99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Limitation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</a:rPr>
              <a:t>The 55% PPV</a:t>
            </a:r>
            <a:r>
              <a:rPr lang="en-US" sz="3000" dirty="0"/>
              <a:t>, increased likelihood of blood product wastage and complications associated with blood product transfusions. 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</a:rPr>
              <a:t>Not sensitive for other sources of major bleeding </a:t>
            </a:r>
            <a:endParaRPr lang="th-TH" sz="3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18810-E7AF-42C0-9306-C67DDEDEE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04" y="4061472"/>
            <a:ext cx="3381791" cy="22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1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A9A7-C339-4C57-9B87-AFD5272FBC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MT Prediction Scores for Guiding MTP Initiation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9D2F8-808A-48E2-963C-B08669B40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825"/>
            <a:ext cx="10515600" cy="4189137"/>
          </a:xfrm>
        </p:spPr>
        <p:txBody>
          <a:bodyPr>
            <a:normAutofit/>
          </a:bodyPr>
          <a:lstStyle/>
          <a:p>
            <a:r>
              <a:rPr lang="en-US" sz="3200" dirty="0"/>
              <a:t>The ABC-Trauma guidelines recommend utilizing the </a:t>
            </a:r>
            <a:r>
              <a:rPr lang="en-US" sz="3200" dirty="0">
                <a:solidFill>
                  <a:srgbClr val="C00000"/>
                </a:solidFill>
              </a:rPr>
              <a:t>Trauma-Associated Severe Hemorrhage (TASH) score</a:t>
            </a:r>
            <a:r>
              <a:rPr lang="en-US" sz="3200" dirty="0"/>
              <a:t> for predicting MT risk in trauma patients.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99360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C4B2A1-ABD5-4EB5-8224-19CBE9C9A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534118"/>
              </p:ext>
            </p:extLst>
          </p:nvPr>
        </p:nvGraphicFramePr>
        <p:xfrm>
          <a:off x="838200" y="397565"/>
          <a:ext cx="10515600" cy="572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7174">
                  <a:extLst>
                    <a:ext uri="{9D8B030D-6E8A-4147-A177-3AD203B41FA5}">
                      <a16:colId xmlns:a16="http://schemas.microsoft.com/office/drawing/2014/main" val="350665262"/>
                    </a:ext>
                  </a:extLst>
                </a:gridCol>
                <a:gridCol w="1696278">
                  <a:extLst>
                    <a:ext uri="{9D8B030D-6E8A-4147-A177-3AD203B41FA5}">
                      <a16:colId xmlns:a16="http://schemas.microsoft.com/office/drawing/2014/main" val="3151740403"/>
                    </a:ext>
                  </a:extLst>
                </a:gridCol>
                <a:gridCol w="1282148">
                  <a:extLst>
                    <a:ext uri="{9D8B030D-6E8A-4147-A177-3AD203B41FA5}">
                      <a16:colId xmlns:a16="http://schemas.microsoft.com/office/drawing/2014/main" val="3819174663"/>
                    </a:ext>
                  </a:extLst>
                </a:gridCol>
              </a:tblGrid>
              <a:tr h="682653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Trauma-Associated Severe Hemorrhage Score </a:t>
                      </a:r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257143"/>
                  </a:ext>
                </a:extLst>
              </a:tr>
              <a:tr h="6826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Value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Points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60674"/>
                  </a:ext>
                </a:extLst>
              </a:tr>
              <a:tr h="3493576">
                <a:tc>
                  <a:txBody>
                    <a:bodyPr/>
                    <a:lstStyle/>
                    <a:p>
                      <a:r>
                        <a:rPr lang="en-US" dirty="0"/>
                        <a:t>Systolic blood pressure (mm Hg) </a:t>
                      </a:r>
                      <a:endParaRPr lang="th-TH" dirty="0"/>
                    </a:p>
                    <a:p>
                      <a:r>
                        <a:rPr lang="en-US" dirty="0"/>
                        <a:t>Systolic blood pressure (mm Hg)</a:t>
                      </a:r>
                      <a:endParaRPr lang="th-TH" dirty="0"/>
                    </a:p>
                    <a:p>
                      <a:r>
                        <a:rPr lang="en-US" dirty="0"/>
                        <a:t>Heart rate (beats/min)</a:t>
                      </a:r>
                      <a:endParaRPr lang="th-TH" dirty="0"/>
                    </a:p>
                    <a:p>
                      <a:r>
                        <a:rPr lang="en-US" dirty="0"/>
                        <a:t>Focused assessment with sonography  for trauma</a:t>
                      </a:r>
                    </a:p>
                    <a:p>
                      <a:r>
                        <a:rPr lang="en-US" dirty="0"/>
                        <a:t>   examination</a:t>
                      </a:r>
                    </a:p>
                    <a:p>
                      <a:r>
                        <a:rPr lang="en-US" dirty="0"/>
                        <a:t>Hemoglobin (g/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) </a:t>
                      </a:r>
                    </a:p>
                    <a:p>
                      <a:r>
                        <a:rPr lang="en-US" dirty="0"/>
                        <a:t>Hemoglobin (g/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) </a:t>
                      </a:r>
                    </a:p>
                    <a:p>
                      <a:r>
                        <a:rPr lang="en-US" dirty="0"/>
                        <a:t>Hemoglobin (g/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) </a:t>
                      </a:r>
                    </a:p>
                    <a:p>
                      <a:r>
                        <a:rPr lang="en-US" dirty="0"/>
                        <a:t>Hemoglobin (g/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) </a:t>
                      </a:r>
                    </a:p>
                    <a:p>
                      <a:r>
                        <a:rPr lang="en-US" dirty="0"/>
                        <a:t>Hemoglobin (g/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b="1" dirty="0"/>
                        <a:t>&lt;120</a:t>
                      </a:r>
                      <a:endParaRPr lang="en-US" b="1" dirty="0"/>
                    </a:p>
                    <a:p>
                      <a:pPr algn="l"/>
                      <a:r>
                        <a:rPr lang="th-TH" b="1" dirty="0"/>
                        <a:t>&lt;100</a:t>
                      </a:r>
                    </a:p>
                    <a:p>
                      <a:pPr algn="l"/>
                      <a:r>
                        <a:rPr lang="th-TH" b="1" dirty="0"/>
                        <a:t> &gt;120 </a:t>
                      </a:r>
                    </a:p>
                    <a:p>
                      <a:pPr algn="l"/>
                      <a:r>
                        <a:rPr lang="en-US" b="0" dirty="0"/>
                        <a:t>positive</a:t>
                      </a:r>
                      <a:endParaRPr lang="th-TH" b="0" dirty="0"/>
                    </a:p>
                    <a:p>
                      <a:pPr algn="l"/>
                      <a:endParaRPr lang="th-TH" b="0" dirty="0"/>
                    </a:p>
                    <a:p>
                      <a:pPr algn="l"/>
                      <a:r>
                        <a:rPr lang="th-TH" b="1" dirty="0"/>
                        <a:t>&lt;12 </a:t>
                      </a:r>
                    </a:p>
                    <a:p>
                      <a:pPr algn="l"/>
                      <a:r>
                        <a:rPr lang="th-TH" b="1" dirty="0"/>
                        <a:t>&lt;11</a:t>
                      </a:r>
                    </a:p>
                    <a:p>
                      <a:pPr algn="l"/>
                      <a:r>
                        <a:rPr lang="th-TH" b="1" dirty="0"/>
                        <a:t>&lt;10</a:t>
                      </a:r>
                    </a:p>
                    <a:p>
                      <a:pPr algn="l"/>
                      <a:r>
                        <a:rPr lang="th-TH" b="1" dirty="0"/>
                        <a:t>&lt;9</a:t>
                      </a:r>
                    </a:p>
                    <a:p>
                      <a:pPr algn="l"/>
                      <a:r>
                        <a:rPr lang="th-TH" b="1" dirty="0"/>
                        <a:t>&lt;8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  <a:p>
                      <a:pPr algn="l"/>
                      <a:r>
                        <a:rPr lang="en-US" dirty="0"/>
                        <a:t>4</a:t>
                      </a:r>
                    </a:p>
                    <a:p>
                      <a:pPr algn="l"/>
                      <a:r>
                        <a:rPr lang="en-US" dirty="0"/>
                        <a:t>2</a:t>
                      </a:r>
                    </a:p>
                    <a:p>
                      <a:pPr algn="l"/>
                      <a:r>
                        <a:rPr lang="en-US" dirty="0"/>
                        <a:t>3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2</a:t>
                      </a:r>
                    </a:p>
                    <a:p>
                      <a:pPr algn="l"/>
                      <a:r>
                        <a:rPr lang="en-US" dirty="0"/>
                        <a:t>3</a:t>
                      </a:r>
                    </a:p>
                    <a:p>
                      <a:pPr algn="l"/>
                      <a:r>
                        <a:rPr lang="en-US" dirty="0"/>
                        <a:t>4</a:t>
                      </a:r>
                    </a:p>
                    <a:p>
                      <a:pPr algn="l"/>
                      <a:r>
                        <a:rPr lang="en-US" dirty="0"/>
                        <a:t>6</a:t>
                      </a:r>
                    </a:p>
                    <a:p>
                      <a:pPr algn="l"/>
                      <a:r>
                        <a:rPr lang="en-US" dirty="0"/>
                        <a:t>8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60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19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0881EB-0DC5-4003-8B95-7A576A523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613137"/>
              </p:ext>
            </p:extLst>
          </p:nvPr>
        </p:nvGraphicFramePr>
        <p:xfrm>
          <a:off x="798444" y="553416"/>
          <a:ext cx="10515600" cy="5211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1956">
                  <a:extLst>
                    <a:ext uri="{9D8B030D-6E8A-4147-A177-3AD203B41FA5}">
                      <a16:colId xmlns:a16="http://schemas.microsoft.com/office/drawing/2014/main" val="2142226035"/>
                    </a:ext>
                  </a:extLst>
                </a:gridCol>
                <a:gridCol w="2451652">
                  <a:extLst>
                    <a:ext uri="{9D8B030D-6E8A-4147-A177-3AD203B41FA5}">
                      <a16:colId xmlns:a16="http://schemas.microsoft.com/office/drawing/2014/main" val="275021836"/>
                    </a:ext>
                  </a:extLst>
                </a:gridCol>
                <a:gridCol w="1851992">
                  <a:extLst>
                    <a:ext uri="{9D8B030D-6E8A-4147-A177-3AD203B41FA5}">
                      <a16:colId xmlns:a16="http://schemas.microsoft.com/office/drawing/2014/main" val="598184348"/>
                    </a:ext>
                  </a:extLst>
                </a:gridCol>
              </a:tblGrid>
              <a:tr h="58284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Trauma-Associated Severe Hemorrhage Score </a:t>
                      </a:r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98982"/>
                  </a:ext>
                </a:extLst>
              </a:tr>
              <a:tr h="582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Variable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Value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46572"/>
                  </a:ext>
                </a:extLst>
              </a:tr>
              <a:tr h="2982772">
                <a:tc>
                  <a:txBody>
                    <a:bodyPr/>
                    <a:lstStyle/>
                    <a:p>
                      <a:r>
                        <a:rPr lang="en-US" dirty="0"/>
                        <a:t>Base excess (</a:t>
                      </a:r>
                      <a:r>
                        <a:rPr lang="en-US" dirty="0" err="1"/>
                        <a:t>mMol</a:t>
                      </a:r>
                      <a:r>
                        <a:rPr lang="en-US" dirty="0"/>
                        <a:t>/L) </a:t>
                      </a:r>
                    </a:p>
                    <a:p>
                      <a:r>
                        <a:rPr lang="en-US" dirty="0"/>
                        <a:t>Base excess (</a:t>
                      </a:r>
                      <a:r>
                        <a:rPr lang="en-US" dirty="0" err="1"/>
                        <a:t>mMol</a:t>
                      </a:r>
                      <a:r>
                        <a:rPr lang="en-US" dirty="0"/>
                        <a:t>/L) </a:t>
                      </a:r>
                    </a:p>
                    <a:p>
                      <a:r>
                        <a:rPr lang="en-US" dirty="0"/>
                        <a:t>Base excess (</a:t>
                      </a:r>
                      <a:r>
                        <a:rPr lang="en-US" dirty="0" err="1"/>
                        <a:t>mMol</a:t>
                      </a:r>
                      <a:r>
                        <a:rPr lang="en-US" dirty="0"/>
                        <a:t>/L) </a:t>
                      </a:r>
                    </a:p>
                    <a:p>
                      <a:r>
                        <a:rPr lang="en-US" dirty="0"/>
                        <a:t>Sex</a:t>
                      </a:r>
                    </a:p>
                    <a:p>
                      <a:r>
                        <a:rPr lang="en-US" dirty="0"/>
                        <a:t>Unstable or open fracture </a:t>
                      </a:r>
                    </a:p>
                    <a:p>
                      <a:r>
                        <a:rPr lang="en-US" dirty="0"/>
                        <a:t>Unstable or open fracture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Less than −2 </a:t>
                      </a:r>
                    </a:p>
                    <a:p>
                      <a:pPr algn="l"/>
                      <a:r>
                        <a:rPr lang="en-US" dirty="0"/>
                        <a:t>Less than −6</a:t>
                      </a:r>
                    </a:p>
                    <a:p>
                      <a:pPr algn="l"/>
                      <a:r>
                        <a:rPr lang="en-US" dirty="0"/>
                        <a:t>Less than −10 </a:t>
                      </a:r>
                    </a:p>
                    <a:p>
                      <a:pPr algn="l"/>
                      <a:r>
                        <a:rPr lang="en-US" dirty="0"/>
                        <a:t>Male </a:t>
                      </a:r>
                    </a:p>
                    <a:p>
                      <a:pPr algn="l"/>
                      <a:r>
                        <a:rPr lang="en-US" dirty="0"/>
                        <a:t>Femur</a:t>
                      </a:r>
                    </a:p>
                    <a:p>
                      <a:pPr algn="l"/>
                      <a:r>
                        <a:rPr lang="en-US" dirty="0"/>
                        <a:t>Pelvis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3</a:t>
                      </a:r>
                    </a:p>
                    <a:p>
                      <a:r>
                        <a:rPr lang="en-US" dirty="0"/>
                        <a:t>4</a:t>
                      </a:r>
                    </a:p>
                    <a:p>
                      <a:r>
                        <a:rPr lang="en-US" dirty="0"/>
                        <a:t>1</a:t>
                      </a:r>
                    </a:p>
                    <a:p>
                      <a:r>
                        <a:rPr lang="en-US" dirty="0"/>
                        <a:t>3</a:t>
                      </a:r>
                    </a:p>
                    <a:p>
                      <a:r>
                        <a:rPr lang="en-US" dirty="0"/>
                        <a:t>6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72051"/>
                  </a:ext>
                </a:extLst>
              </a:tr>
              <a:tr h="1062827">
                <a:tc>
                  <a:txBody>
                    <a:bodyPr/>
                    <a:lstStyle/>
                    <a:p>
                      <a:r>
                        <a:rPr lang="en-US" dirty="0"/>
                        <a:t>Score range </a:t>
                      </a:r>
                    </a:p>
                    <a:p>
                      <a:r>
                        <a:rPr lang="en-US" dirty="0"/>
                        <a:t>Positive score cutoff </a:t>
                      </a:r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TASH: 0–28</a:t>
                      </a:r>
                    </a:p>
                    <a:p>
                      <a:r>
                        <a:rPr lang="en-US" dirty="0"/>
                        <a:t>TASH: ≥16  </a:t>
                      </a:r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6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339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2794-78D2-4036-84D1-06DA8C6761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Trauma-Associated Severe Hemorrhage Score 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B4DAA-55E6-4FCB-8A14-7EF5793D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TASH score is a 7-variable, 28-point</a:t>
            </a:r>
          </a:p>
          <a:p>
            <a:endParaRPr lang="en-US" sz="3200" dirty="0"/>
          </a:p>
          <a:p>
            <a:r>
              <a:rPr lang="en-US" sz="3200" dirty="0"/>
              <a:t>Weighted scoring system developed through multivariate analysis of trauma patient data recorded between 1993 and 2003 in German Trauma Society (TR-DGU).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40892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176E3-CAA2-49F9-A2BE-50C91B1E26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Trauma-Associated Severe Hemorrhage Score 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D0087-81A6-4C4C-974F-9BE0B97A6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of the score within the TR-DGU ,TASH score was able to correctly classify 88.8%  of patients with regard to their MT requirements.</a:t>
            </a:r>
          </a:p>
          <a:p>
            <a:endParaRPr lang="en-US" dirty="0"/>
          </a:p>
          <a:p>
            <a:r>
              <a:rPr lang="en-US" dirty="0"/>
              <a:t>Revalidation of the TASH score in 2004 to 2007 , TASH score was 31% sensitive ,98% specific, PPV of 58.7% and NPV of 93.9% for correctly predicting MT requirements after trauma.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8401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B8DE-C922-405D-A496-8B3393A5B6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Trauma-Associated Severe Hemorrhage Score 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B28B0-6029-428D-8DD3-94914F957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validation on the TASH score is very similar to the ABC score in that </a:t>
            </a:r>
            <a:r>
              <a:rPr lang="en-US" dirty="0">
                <a:solidFill>
                  <a:srgbClr val="C00000"/>
                </a:solidFill>
              </a:rPr>
              <a:t>identifies patients who will not require an MT.</a:t>
            </a:r>
          </a:p>
          <a:p>
            <a:endParaRPr lang="th-TH" dirty="0"/>
          </a:p>
          <a:p>
            <a:r>
              <a:rPr lang="en-US" dirty="0"/>
              <a:t>Positive score will </a:t>
            </a:r>
            <a:r>
              <a:rPr lang="en-US" dirty="0">
                <a:solidFill>
                  <a:srgbClr val="C00000"/>
                </a:solidFill>
              </a:rPr>
              <a:t>often incorrectly predict MT requirements </a:t>
            </a:r>
            <a:r>
              <a:rPr lang="en-US" dirty="0"/>
              <a:t>in patients who do not require an MT.</a:t>
            </a:r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1823-5222-4854-BBE9-06AD93395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78" y="3703776"/>
            <a:ext cx="4184197" cy="24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72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6BAC-DDAB-4077-B975-A00833F2BD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Trauma-Associated Severe Hemorrhage Score 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08CA3-6441-45D1-A0DA-21FEB1612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Advantages of the TASH score </a:t>
            </a:r>
          </a:p>
          <a:p>
            <a:pPr lvl="1"/>
            <a:r>
              <a:rPr lang="en-US" sz="3200" dirty="0"/>
              <a:t>Ability for users to modify several score parameters</a:t>
            </a:r>
          </a:p>
          <a:p>
            <a:pPr lvl="1"/>
            <a:r>
              <a:rPr lang="en-US" sz="3200" dirty="0"/>
              <a:t>The scoring system to better predict MT requirements specific to the local trauma patient population. </a:t>
            </a:r>
            <a:endParaRPr lang="th-TH" sz="3200" dirty="0"/>
          </a:p>
          <a:p>
            <a:pPr lvl="1"/>
            <a:r>
              <a:rPr lang="en-US" sz="3200" dirty="0"/>
              <a:t>Its potential for a standardized MTP.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97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4626-E058-4A77-85DC-F25219C1C6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Trauma-Associated Severe Hemorrhage Score 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99FA-3033-4090-AD77-FF321A7BE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Limitation</a:t>
            </a:r>
          </a:p>
          <a:p>
            <a:pPr lvl="1"/>
            <a:r>
              <a:rPr lang="en-US" sz="2800" dirty="0"/>
              <a:t>In the time-sensitive setting of a massive hemorrhage. </a:t>
            </a:r>
          </a:p>
          <a:p>
            <a:pPr lvl="1"/>
            <a:r>
              <a:rPr lang="en-US" sz="2800" dirty="0"/>
              <a:t>Requires 2 laboratory results, hemoglobin and base excess.</a:t>
            </a:r>
          </a:p>
          <a:p>
            <a:pPr lvl="1"/>
            <a:r>
              <a:rPr lang="en-US" sz="2800" dirty="0"/>
              <a:t>Require on average 7:56 minutes to calculate.</a:t>
            </a:r>
          </a:p>
          <a:p>
            <a:pPr lvl="1"/>
            <a:r>
              <a:rPr lang="en-US" sz="2800" dirty="0"/>
              <a:t>Reduces physician compliance and increases the potential for errors in scoring leading to further delays in the initiation of an MTP.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5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56C4-9513-4F04-BED9-C4E631C3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13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Introduction</a:t>
            </a:r>
            <a:endParaRPr lang="th-TH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D2E13-C422-4DE6-81BF-6ACB4A3B5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Concern of improper administration of massive transfusions (MTs) led to the development of massive transfusion protocols (MTPs) in the mid to late 2000s.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C5805-9523-45A9-AAAE-1499C439133A}"/>
              </a:ext>
            </a:extLst>
          </p:cNvPr>
          <p:cNvSpPr/>
          <p:nvPr/>
        </p:nvSpPr>
        <p:spPr>
          <a:xfrm>
            <a:off x="1192696" y="3326296"/>
            <a:ext cx="9568069" cy="2570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MTP-guided resuscitation 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improvement in overall patient survival, reductions in blood product utilization, and incidence of complications associated with blood product transfusions.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84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93CA-5E09-4124-9918-1C753AF5E6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Directly Comparing the MT Prediction Scores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E3433-06C0-4E9A-A9A4-4D19E8DB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TASH score’s ability to predict MT requirements for trauma patients in the urban United States was very similar to the ABC score. </a:t>
            </a:r>
          </a:p>
          <a:p>
            <a:endParaRPr lang="en-US" dirty="0"/>
          </a:p>
          <a:p>
            <a:r>
              <a:rPr lang="en-US" dirty="0"/>
              <a:t> in 2012, European study using trauma patient data from the TR-DGU database. </a:t>
            </a:r>
            <a:r>
              <a:rPr lang="en-US" dirty="0">
                <a:solidFill>
                  <a:srgbClr val="C00000"/>
                </a:solidFill>
              </a:rPr>
              <a:t>The TASH score was significantly greater than the ABC score.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64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7682-6E89-48DE-B3F5-93B042715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Directly Comparing the MT Prediction Scores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6737-9965-4CDA-BF9E-74706B2F9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7095"/>
            <a:ext cx="10515600" cy="4069867"/>
          </a:xfrm>
        </p:spPr>
        <p:txBody>
          <a:bodyPr>
            <a:normAutofit/>
          </a:bodyPr>
          <a:lstStyle/>
          <a:p>
            <a:r>
              <a:rPr lang="en-US" sz="3200" dirty="0" err="1"/>
              <a:t>Mitra</a:t>
            </a:r>
            <a:r>
              <a:rPr lang="en-US" sz="3200" dirty="0"/>
              <a:t> et al using trauma patient data sets from the Australian Royal Prince Alfred trauma registry. </a:t>
            </a:r>
            <a:r>
              <a:rPr lang="en-US" sz="3200" dirty="0">
                <a:solidFill>
                  <a:srgbClr val="C00000"/>
                </a:solidFill>
              </a:rPr>
              <a:t>The TASH score  again significantly greater than the ABC score.</a:t>
            </a:r>
            <a:endParaRPr lang="th-TH" sz="32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0B736-F362-47AF-9198-8C9CDE434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48" y="3768792"/>
            <a:ext cx="3766103" cy="28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51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746C-81B6-400C-83BD-FBF0EB1119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Directly Comparing the MT Prediction Scores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C104-063A-445D-A816-791D19183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ABC score’s reduced statistical performance measures when calculated with data from </a:t>
            </a:r>
            <a:r>
              <a:rPr lang="en-US" dirty="0">
                <a:solidFill>
                  <a:srgbClr val="C00000"/>
                </a:solidFill>
              </a:rPr>
              <a:t>outside the urban United States.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11061-769C-4506-910B-A08CDF791B94}"/>
              </a:ext>
            </a:extLst>
          </p:cNvPr>
          <p:cNvSpPr/>
          <p:nvPr/>
        </p:nvSpPr>
        <p:spPr>
          <a:xfrm>
            <a:off x="1139688" y="3339548"/>
            <a:ext cx="9581322" cy="2716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Differences between trauma demographics.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Injury Severity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Mean patient 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relative percentage of penetrating mechanisms of injury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29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B0F5-DE38-40A9-A6D5-660C48DF43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Directly Comparing the MT Prediction Scores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7857A-885B-401D-A0D8-E6236DCD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0591"/>
            <a:ext cx="10515600" cy="4096372"/>
          </a:xfrm>
        </p:spPr>
        <p:txBody>
          <a:bodyPr>
            <a:normAutofit/>
          </a:bodyPr>
          <a:lstStyle/>
          <a:p>
            <a:r>
              <a:rPr lang="en-US" sz="3200" dirty="0"/>
              <a:t>Epidemiological data from the TR-DGU </a:t>
            </a:r>
            <a:endParaRPr lang="th-TH" sz="3200" dirty="0"/>
          </a:p>
          <a:p>
            <a:pPr lvl="1"/>
            <a:r>
              <a:rPr lang="en-US" sz="2800" dirty="0"/>
              <a:t>penetrating mechanism as ranging from 4.8% to 5.3%.</a:t>
            </a:r>
            <a:endParaRPr lang="th-TH" sz="2800" dirty="0"/>
          </a:p>
          <a:p>
            <a:pPr lvl="1"/>
            <a:r>
              <a:rPr lang="en-US" sz="2800" dirty="0"/>
              <a:t>approximately 80% are stab wounds</a:t>
            </a:r>
          </a:p>
          <a:p>
            <a:pPr lvl="1"/>
            <a:r>
              <a:rPr lang="en-US" sz="2800" dirty="0"/>
              <a:t>20% are gunshot wounds 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624213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686D-3526-461C-9304-332206062C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Directly Comparing the MT Prediction Scores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A0F2D-CE3E-4514-9309-E1D3D3B4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061"/>
            <a:ext cx="10515600" cy="4281902"/>
          </a:xfrm>
        </p:spPr>
        <p:txBody>
          <a:bodyPr/>
          <a:lstStyle/>
          <a:p>
            <a:r>
              <a:rPr lang="en-US" sz="3200" dirty="0"/>
              <a:t>The Royal Prince Alfred Hospital in Australia</a:t>
            </a:r>
          </a:p>
          <a:p>
            <a:pPr lvl="1"/>
            <a:r>
              <a:rPr lang="en-US" sz="2800" dirty="0"/>
              <a:t> 5.7% of all traumatic injuries having a penetrating mechanism </a:t>
            </a:r>
          </a:p>
          <a:p>
            <a:pPr lvl="1"/>
            <a:r>
              <a:rPr lang="en-US" sz="2800" dirty="0"/>
              <a:t> &lt;1% attributable to gunshot and stab wounds.</a:t>
            </a:r>
          </a:p>
          <a:p>
            <a:endParaRPr lang="en-US" sz="3200" dirty="0"/>
          </a:p>
          <a:p>
            <a:r>
              <a:rPr lang="en-US" sz="3200" dirty="0"/>
              <a:t> the urban Unites States</a:t>
            </a:r>
          </a:p>
          <a:p>
            <a:pPr lvl="1"/>
            <a:r>
              <a:rPr lang="en-US" sz="2800" dirty="0"/>
              <a:t>penetrating mechanism ranges from 18% to 59%.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45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48E-F5A4-4617-B459-4565A1F73F4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Directly Comparing the MT Prediction Scores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572D-AC91-4C7F-83B9-D2A478E81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573"/>
            <a:ext cx="10515600" cy="4202389"/>
          </a:xfrm>
        </p:spPr>
        <p:txBody>
          <a:bodyPr>
            <a:normAutofit/>
          </a:bodyPr>
          <a:lstStyle/>
          <a:p>
            <a:r>
              <a:rPr lang="en-US" sz="3200" dirty="0"/>
              <a:t>Mechanism of injury has a significant effect on patient morbidity and mortality. </a:t>
            </a:r>
          </a:p>
          <a:p>
            <a:endParaRPr lang="en-US" sz="3200" dirty="0"/>
          </a:p>
          <a:p>
            <a:r>
              <a:rPr lang="en-US" sz="3200" dirty="0"/>
              <a:t>penetrating trauma have mortality rate higher than blunt mechanism of injury.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356041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F34F-83EC-4C19-9C32-D9D75AC840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Directly Comparing the MT Prediction Scores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7550-9FFC-4047-B4FB-50711828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077"/>
            <a:ext cx="10515600" cy="4175885"/>
          </a:xfrm>
        </p:spPr>
        <p:txBody>
          <a:bodyPr>
            <a:normAutofit/>
          </a:bodyPr>
          <a:lstStyle/>
          <a:p>
            <a:r>
              <a:rPr lang="en-US" sz="3200" dirty="0"/>
              <a:t>Massive endothelial damage </a:t>
            </a:r>
          </a:p>
          <a:p>
            <a:pPr lvl="1"/>
            <a:r>
              <a:rPr lang="en-US" sz="2800" dirty="0"/>
              <a:t>increased risk for hypovolemia</a:t>
            </a:r>
          </a:p>
          <a:p>
            <a:pPr lvl="1"/>
            <a:r>
              <a:rPr lang="en-US" sz="2800" dirty="0"/>
              <a:t>decreased tissue perfusion</a:t>
            </a:r>
          </a:p>
          <a:p>
            <a:pPr lvl="1"/>
            <a:r>
              <a:rPr lang="en-US" sz="2800" dirty="0"/>
              <a:t>combination of the hypothermia, metabolic acidosis, and coagulopathy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043761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DF3E-6867-4DF3-AA88-DF0D205D5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Directly Comparing the MT Prediction Scores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DDEF-C9A4-47DE-BAA4-4B9843E3B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Small retrospective study that compared the ABC and TASH scores in a rural United States trauma setting</a:t>
            </a:r>
          </a:p>
          <a:p>
            <a:endParaRPr lang="en-US" sz="3200" dirty="0"/>
          </a:p>
          <a:p>
            <a:r>
              <a:rPr lang="en-US" sz="3200" dirty="0"/>
              <a:t>Effects rural trauma demographics have on the statistical performance of the ABC score is minimal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073219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1610-A90E-4930-882C-5439B27291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Initiating MT in the Non-trauma Patient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3634-CF1B-419A-A188-7E1CAFB4B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percentage of overall MTP activations that occur in non-trauma patients is ranging from 8% to as high as 50%.</a:t>
            </a:r>
          </a:p>
          <a:p>
            <a:endParaRPr lang="en-US" dirty="0"/>
          </a:p>
          <a:p>
            <a:r>
              <a:rPr lang="en-US" dirty="0"/>
              <a:t>MTPs have not been shown to improve patient outcome in this setting.</a:t>
            </a:r>
          </a:p>
          <a:p>
            <a:endParaRPr lang="en-US" dirty="0"/>
          </a:p>
          <a:p>
            <a:r>
              <a:rPr lang="en-US" dirty="0"/>
              <a:t>May relate to the abundance of MTP </a:t>
            </a:r>
            <a:r>
              <a:rPr lang="en-US" dirty="0">
                <a:solidFill>
                  <a:srgbClr val="C00000"/>
                </a:solidFill>
              </a:rPr>
              <a:t>“overactivations” 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52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DA8E-6867-4CAA-A88E-DED55B8700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Initiating MT in the Non-trauma Patient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54E73-43A4-4DE5-80D6-F56425802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Guidelines for guiding MTP initiation in non-trauma patients are imperative. </a:t>
            </a:r>
          </a:p>
          <a:p>
            <a:endParaRPr lang="en-US" dirty="0"/>
          </a:p>
          <a:p>
            <a:r>
              <a:rPr lang="en-US" dirty="0"/>
              <a:t>Scoring systems those utilized in trauma does not benefit in  hemorrhaging non-trauma patient.</a:t>
            </a:r>
          </a:p>
          <a:p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5C0428-2C12-47C5-8AF9-3CC9872D5037}"/>
              </a:ext>
            </a:extLst>
          </p:cNvPr>
          <p:cNvSpPr/>
          <p:nvPr/>
        </p:nvSpPr>
        <p:spPr>
          <a:xfrm>
            <a:off x="1205948" y="4412974"/>
            <a:ext cx="9819861" cy="1298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Glasgow-Blatchford score, new MT prediction scores specific to non-trauma hemorrhage 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1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8DF0-3D2B-46F2-99E4-60D51E7D92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Introduction</a:t>
            </a:r>
            <a:endParaRPr lang="th-TH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FF70-E2D9-43E9-ACA9-A57E717E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 of 2017, MTPs have been widely adopted within the United States.</a:t>
            </a:r>
          </a:p>
          <a:p>
            <a:endParaRPr lang="en-US" sz="3200" dirty="0"/>
          </a:p>
          <a:p>
            <a:r>
              <a:rPr lang="en-US" sz="3200" dirty="0"/>
              <a:t>Vary extensively with the criteria for initiation, the end points for termination, and the indications for therapeutic adjuncts to blood products. </a:t>
            </a:r>
            <a:endParaRPr lang="th-TH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5489EA-6836-460B-89C4-A60C2A87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93" y="4753181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07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F46F4-E1D6-4525-93D1-E025A8CED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04" y="495299"/>
            <a:ext cx="7434470" cy="5839239"/>
          </a:xfrm>
        </p:spPr>
      </p:pic>
    </p:spTree>
    <p:extLst>
      <p:ext uri="{BB962C8B-B14F-4D97-AF65-F5344CB8AC3E}">
        <p14:creationId xmlns:p14="http://schemas.microsoft.com/office/powerpoint/2010/main" val="3594416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9495-83DB-417B-BC7C-30FCF5857F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Initiating MT in the Non-trauma Patient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B1FA8-7454-41AB-980F-0F0AFE07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321"/>
            <a:ext cx="10515600" cy="4215641"/>
          </a:xfrm>
        </p:spPr>
        <p:txBody>
          <a:bodyPr/>
          <a:lstStyle/>
          <a:p>
            <a:r>
              <a:rPr lang="en-US" sz="3200" dirty="0"/>
              <a:t>In cases where blood loss can be measured </a:t>
            </a:r>
            <a:endParaRPr lang="th-TH" sz="3200" dirty="0"/>
          </a:p>
          <a:p>
            <a:pPr lvl="1"/>
            <a:r>
              <a:rPr lang="en-US" sz="2800" dirty="0"/>
              <a:t>to initiate an MTP in all hemorrhaging patients meet criteria for </a:t>
            </a:r>
            <a:r>
              <a:rPr lang="en-US" sz="2800" dirty="0">
                <a:solidFill>
                  <a:srgbClr val="C00000"/>
                </a:solidFill>
              </a:rPr>
              <a:t>“massive hemorrhage”</a:t>
            </a:r>
          </a:p>
          <a:p>
            <a:pPr lvl="1"/>
            <a:r>
              <a:rPr lang="en-US" sz="2800" dirty="0"/>
              <a:t>utilizing the </a:t>
            </a:r>
            <a:r>
              <a:rPr lang="en-US" sz="2800" dirty="0">
                <a:solidFill>
                  <a:srgbClr val="C00000"/>
                </a:solidFill>
              </a:rPr>
              <a:t>“intensity of resuscitation”</a:t>
            </a:r>
          </a:p>
          <a:p>
            <a:pPr lvl="1"/>
            <a:r>
              <a:rPr lang="en-US" sz="2800" dirty="0"/>
              <a:t>4 or more units of any blood products, within 30 minutes of arrival had significant increases in 6- and 24-hour mortality rates. </a:t>
            </a:r>
            <a:endParaRPr lang="th-TH" sz="2800" dirty="0"/>
          </a:p>
          <a:p>
            <a:endParaRPr lang="th-TH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8160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140F-0FE1-4BEB-8606-3DD56F35000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Initiating MT in the Non-trauma Patient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A83B2-4428-4A4D-AF0B-51C4D2150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Newer definitions of MT that define it as at least 3–4 units of packed red blood cells (RBCs) per hour. </a:t>
            </a:r>
          </a:p>
          <a:p>
            <a:endParaRPr lang="en-US" dirty="0"/>
          </a:p>
          <a:p>
            <a:r>
              <a:rPr lang="en-US" dirty="0"/>
              <a:t>mortality begins to increase</a:t>
            </a:r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FFCEEC-C490-4C7A-9C5B-F07F44C9A051}"/>
              </a:ext>
            </a:extLst>
          </p:cNvPr>
          <p:cNvSpPr/>
          <p:nvPr/>
        </p:nvSpPr>
        <p:spPr>
          <a:xfrm>
            <a:off x="1152939" y="4479235"/>
            <a:ext cx="10200861" cy="1697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 the absence of MT prediction scores, resuscitation intensity use for decision to initiate an MTP in the non-trauma setting.</a:t>
            </a:r>
          </a:p>
        </p:txBody>
      </p:sp>
    </p:spTree>
    <p:extLst>
      <p:ext uri="{BB962C8B-B14F-4D97-AF65-F5344CB8AC3E}">
        <p14:creationId xmlns:p14="http://schemas.microsoft.com/office/powerpoint/2010/main" val="2760696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72DE2-BE24-40C8-8494-E1373F8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Hemostatic Resuscitation in the Prehospital Setting 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D66D4-5307-49DA-9581-DB38ECDA8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Prolonged prehospital transport times are likely responsible for increased patient mortality.</a:t>
            </a:r>
          </a:p>
          <a:p>
            <a:endParaRPr lang="en-US" dirty="0"/>
          </a:p>
          <a:p>
            <a:r>
              <a:rPr lang="en-US" dirty="0"/>
              <a:t>greater with in the setting of massive hemorrhage.</a:t>
            </a:r>
          </a:p>
          <a:p>
            <a:endParaRPr lang="en-US" dirty="0"/>
          </a:p>
          <a:p>
            <a:r>
              <a:rPr lang="en-US" dirty="0"/>
              <a:t>reduce prehospital transport time and transfer delays, implementing guidelines for hemostatic resuscitation in the prehospital setting has significant potential to improve patient survival.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390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2903-EE1A-495B-BFF5-0B15C1F8700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Hemostatic Resuscitation in the Prehospital Setting 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9F3CC-529D-4657-AAC9-E2A655FB0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hospital have researched the use of blood products during prehospital transport.</a:t>
            </a:r>
          </a:p>
          <a:p>
            <a:endParaRPr lang="en-US" dirty="0"/>
          </a:p>
          <a:p>
            <a:r>
              <a:rPr lang="en-US" dirty="0"/>
              <a:t>current level of evidence is low and the results are variable</a:t>
            </a:r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7596D2-003D-4E5F-A06A-4F80E45C31DB}"/>
              </a:ext>
            </a:extLst>
          </p:cNvPr>
          <p:cNvSpPr/>
          <p:nvPr/>
        </p:nvSpPr>
        <p:spPr>
          <a:xfrm>
            <a:off x="1179443" y="4147930"/>
            <a:ext cx="9316279" cy="16565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prehospital transfusion of plasma is associated with improved neurological outcomes, reduced blood product requirements, and improved early mortality.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34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1079-093E-4FA1-8960-AE9CD62676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Hemostatic Resuscitation in the Prehospital Setting 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02CD-B91A-486E-8393-24FBD2E00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Whole blood has also shown mortality benefit in the prehospital setting. </a:t>
            </a:r>
          </a:p>
          <a:p>
            <a:endParaRPr lang="en-US" sz="3200" dirty="0"/>
          </a:p>
          <a:p>
            <a:r>
              <a:rPr lang="en-US" sz="3200" dirty="0"/>
              <a:t>In the military trauma setting, whole blood was shown</a:t>
            </a:r>
          </a:p>
          <a:p>
            <a:pPr lvl="1"/>
            <a:r>
              <a:rPr lang="en-US" sz="2800" dirty="0"/>
              <a:t>decrease mortality</a:t>
            </a:r>
          </a:p>
          <a:p>
            <a:pPr lvl="1"/>
            <a:r>
              <a:rPr lang="en-US" sz="2800" dirty="0"/>
              <a:t>reduce transfusion volumes</a:t>
            </a:r>
          </a:p>
          <a:p>
            <a:pPr lvl="1"/>
            <a:r>
              <a:rPr lang="en-US" sz="2800" dirty="0"/>
              <a:t>better correct coagulation parameters</a:t>
            </a:r>
            <a:endParaRPr lang="th-TH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74747-E780-4163-9407-34CEB818C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14" y="4367213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23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E70D4-CD84-4ABC-9CF8-332333A7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566668"/>
            <a:ext cx="10515600" cy="2362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+mj-lt"/>
              </a:rPr>
              <a:t>TERMINATION OF MASSIVE TRANSFUSION PROTOCOLS</a:t>
            </a:r>
            <a:endParaRPr lang="th-TH" sz="5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14FC1-5D29-4DA9-A2D2-D3E564CD3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09" y="2928730"/>
            <a:ext cx="3862077" cy="34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6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494F-AA77-4AB3-89D8-1D71789372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TERMINATION OF MASSIVE TRANSFUSION PROTOCOLS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F7467-7B7D-4E9F-8A74-461F2A92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Prolonged resuscitation with large volumes of blood products puts patients at risk for physiologic disturbances and severe complications.</a:t>
            </a:r>
          </a:p>
          <a:p>
            <a:endParaRPr lang="en-US" dirty="0"/>
          </a:p>
          <a:p>
            <a:r>
              <a:rPr lang="en-US" dirty="0"/>
              <a:t>Failure to adequately resuscitate can lead to protracted tissue ischemia, increased bleeding risk, and increased patient mortality.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</a:rPr>
              <a:t>“evidence-based guidelines for the termination of MTPs”</a:t>
            </a:r>
            <a:endParaRPr lang="th-TH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11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A211-1058-414E-A577-2EF4798705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Societal Guidelines</a:t>
            </a:r>
            <a:endParaRPr lang="th-TH" sz="54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1FF156-D244-4A30-8AB5-C4A3E89C3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00133"/>
              </p:ext>
            </p:extLst>
          </p:nvPr>
        </p:nvGraphicFramePr>
        <p:xfrm>
          <a:off x="838200" y="2355712"/>
          <a:ext cx="10515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006745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The Societal Recommendations for Termination of Massive Transfusion Protocols 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4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American Society of Anesthesiologists</a:t>
                      </a:r>
                    </a:p>
                    <a:p>
                      <a:r>
                        <a:rPr lang="en-US" sz="3200" dirty="0"/>
                        <a:t>      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The following criteria should be met before termination of a massive transfusion</a:t>
                      </a:r>
                      <a:r>
                        <a:rPr lang="en-US" sz="3200" dirty="0"/>
                        <a:t>:</a:t>
                      </a:r>
                    </a:p>
                    <a:p>
                      <a:r>
                        <a:rPr lang="en-US" sz="3200" dirty="0"/>
                        <a:t>            Bleeding source control  </a:t>
                      </a:r>
                    </a:p>
                    <a:p>
                      <a:r>
                        <a:rPr lang="en-US" sz="3200" dirty="0"/>
                        <a:t>            Stable hemodynamic vital signs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0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979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A211-1058-414E-A577-2EF4798705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Societal Guidelines</a:t>
            </a:r>
            <a:endParaRPr lang="th-TH" sz="54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1FF156-D244-4A30-8AB5-C4A3E89C3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205991"/>
              </p:ext>
            </p:extLst>
          </p:nvPr>
        </p:nvGraphicFramePr>
        <p:xfrm>
          <a:off x="838200" y="2170182"/>
          <a:ext cx="10515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006745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The Societal Recommendations for Termination of Massive Transfusion Protocols 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4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American College of Surgeons </a:t>
                      </a:r>
                    </a:p>
                    <a:p>
                      <a:r>
                        <a:rPr lang="en-US" sz="3200" dirty="0"/>
                        <a:t>      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The following criteria should be met before termination of a massive transfusion</a:t>
                      </a:r>
                      <a:r>
                        <a:rPr lang="en-US" sz="3200" dirty="0"/>
                        <a:t>:  </a:t>
                      </a:r>
                    </a:p>
                    <a:p>
                      <a:r>
                        <a:rPr lang="en-US" sz="3200" dirty="0"/>
                        <a:t>            Bleeding source control  </a:t>
                      </a:r>
                    </a:p>
                    <a:p>
                      <a:r>
                        <a:rPr lang="en-US" sz="3200" dirty="0"/>
                        <a:t>            Stable hemodynamic vital signs  </a:t>
                      </a:r>
                    </a:p>
                    <a:p>
                      <a:r>
                        <a:rPr lang="en-US" sz="3200" dirty="0"/>
                        <a:t>            Decreasing vasopressor dependence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0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89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C951-A8E3-4632-AC92-102CE66FB1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Introduction</a:t>
            </a:r>
            <a:endParaRPr lang="th-TH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4545A-3AB3-4FE2-966E-753E11064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 there sufficient evidence to permit the development of a standardized MTP?</a:t>
            </a:r>
          </a:p>
          <a:p>
            <a:endParaRPr lang="en-US" sz="3200" dirty="0"/>
          </a:p>
          <a:p>
            <a:r>
              <a:rPr lang="en-US" sz="3200" dirty="0"/>
              <a:t>Whether geographic differences in trauma patient demographics would affect the efficacy of a standardized MTP at individual trauma centers.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7332490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1FF156-D244-4A30-8AB5-C4A3E89C3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514449"/>
              </p:ext>
            </p:extLst>
          </p:nvPr>
        </p:nvGraphicFramePr>
        <p:xfrm>
          <a:off x="715618" y="1308791"/>
          <a:ext cx="1069119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1191">
                  <a:extLst>
                    <a:ext uri="{9D8B030D-6E8A-4147-A177-3AD203B41FA5}">
                      <a16:colId xmlns:a16="http://schemas.microsoft.com/office/drawing/2014/main" val="3006745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The Societal Recommendations for Termination of Massive Transfusion Protocols 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4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Task Force for Advanced Bleeding Care in Trauma </a:t>
                      </a:r>
                    </a:p>
                    <a:p>
                      <a:r>
                        <a:rPr lang="en-US" sz="3200" dirty="0"/>
                        <a:t>      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The following are recommended resuscitation targets (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laboratory result–guided model) </a:t>
                      </a:r>
                      <a:r>
                        <a:rPr lang="en-US" sz="3200" dirty="0"/>
                        <a:t>:  </a:t>
                      </a:r>
                    </a:p>
                    <a:p>
                      <a:r>
                        <a:rPr lang="en-US" sz="3200" dirty="0"/>
                        <a:t>            Hemoglobin concentration between 7 and 9 g/</a:t>
                      </a:r>
                      <a:r>
                        <a:rPr lang="en-US" sz="3200" dirty="0" err="1"/>
                        <a:t>dL</a:t>
                      </a:r>
                      <a:r>
                        <a:rPr lang="en-US" sz="3200" dirty="0"/>
                        <a:t> </a:t>
                      </a:r>
                    </a:p>
                    <a:p>
                      <a:r>
                        <a:rPr lang="en-US" sz="3200" dirty="0"/>
                        <a:t>            Prothrombin time and partial thromboplastin time &lt;1.5× normal values  </a:t>
                      </a:r>
                    </a:p>
                    <a:p>
                      <a:r>
                        <a:rPr lang="en-US" sz="3200" dirty="0"/>
                        <a:t>           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0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888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1FF156-D244-4A30-8AB5-C4A3E89C3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355829"/>
              </p:ext>
            </p:extLst>
          </p:nvPr>
        </p:nvGraphicFramePr>
        <p:xfrm>
          <a:off x="622853" y="1282286"/>
          <a:ext cx="10691191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1191">
                  <a:extLst>
                    <a:ext uri="{9D8B030D-6E8A-4147-A177-3AD203B41FA5}">
                      <a16:colId xmlns:a16="http://schemas.microsoft.com/office/drawing/2014/main" val="3006745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 The Societal Recommendations for Termination of Massive Transfusion Protocols 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41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Task Force for Advanced Bleeding Care in Trauma </a:t>
                      </a:r>
                    </a:p>
                    <a:p>
                      <a:r>
                        <a:rPr lang="en-US" sz="3200" dirty="0"/>
                        <a:t>            PLT &gt;50 × 109/L (PLT &gt;100 × 109/L in patient with traumatic brain injury or active bleeding)  </a:t>
                      </a:r>
                    </a:p>
                    <a:p>
                      <a:r>
                        <a:rPr lang="en-US" sz="3200" dirty="0"/>
                        <a:t>            Fibrinogen &gt;1.5–2 g/L  </a:t>
                      </a:r>
                    </a:p>
                    <a:p>
                      <a:r>
                        <a:rPr lang="en-US" sz="3200" dirty="0"/>
                        <a:t>No recommendations regarding viscoelastic hemostatic assay parameters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0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610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406A-A6F1-4DA5-9147-1433223345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Societal Guidelines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25C94-2940-43C7-8F00-109CFBBFA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417"/>
            <a:ext cx="10515600" cy="4351338"/>
          </a:xfrm>
        </p:spPr>
        <p:txBody>
          <a:bodyPr/>
          <a:lstStyle/>
          <a:p>
            <a:r>
              <a:rPr lang="en-US" sz="3200" dirty="0"/>
              <a:t>Recommend guiding MTP termination with clinical judgment and the fulfillment of </a:t>
            </a:r>
            <a:r>
              <a:rPr lang="en-US" sz="3200" dirty="0">
                <a:solidFill>
                  <a:srgbClr val="C00000"/>
                </a:solidFill>
              </a:rPr>
              <a:t>3 broad criteria</a:t>
            </a:r>
          </a:p>
          <a:p>
            <a:pPr lvl="1"/>
            <a:r>
              <a:rPr lang="en-US" sz="2800" dirty="0"/>
              <a:t>bleeding source control</a:t>
            </a:r>
          </a:p>
          <a:p>
            <a:pPr lvl="1"/>
            <a:r>
              <a:rPr lang="en-US" sz="2800" dirty="0"/>
              <a:t>stable or improving hemodynamic vital signs</a:t>
            </a:r>
          </a:p>
          <a:p>
            <a:pPr lvl="1"/>
            <a:r>
              <a:rPr lang="en-US" sz="2800" dirty="0"/>
              <a:t>decreasing or absent vasopressor requirements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9983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D167-6A51-488A-9167-B1753AB86B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Societal Guidelines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5A942-6554-4D87-A1CE-4E705021D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92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ABC Trauma guidelines are unique in their recommendation for prompt termination of resuscitation by </a:t>
            </a:r>
            <a:r>
              <a:rPr lang="en-US" sz="3200" dirty="0">
                <a:solidFill>
                  <a:srgbClr val="C00000"/>
                </a:solidFill>
              </a:rPr>
              <a:t>laboratory test results</a:t>
            </a:r>
            <a:endParaRPr lang="th-TH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1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2C40-BF3D-4C8D-AE19-FE75F6DB3E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Laboratory Testing for Guiding MTP Termination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01F3E-6B17-4F23-9415-08A930092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6442"/>
            <a:ext cx="10515600" cy="4351338"/>
          </a:xfrm>
        </p:spPr>
        <p:txBody>
          <a:bodyPr>
            <a:normAutofit/>
          </a:bodyPr>
          <a:lstStyle/>
          <a:p>
            <a:r>
              <a:rPr lang="en-US" sz="3000" dirty="0"/>
              <a:t>In patients requiring </a:t>
            </a:r>
            <a:r>
              <a:rPr lang="en-US" sz="3000" dirty="0">
                <a:solidFill>
                  <a:srgbClr val="C00000"/>
                </a:solidFill>
              </a:rPr>
              <a:t>prolonged resuscitation</a:t>
            </a:r>
            <a:r>
              <a:rPr lang="en-US" sz="3000" dirty="0"/>
              <a:t>, MT would benefit from utilizes laboratory results to guide further resuscitation.</a:t>
            </a:r>
          </a:p>
          <a:p>
            <a:endParaRPr lang="en-US" sz="3000" dirty="0"/>
          </a:p>
          <a:p>
            <a:r>
              <a:rPr lang="en-US" sz="3000" dirty="0"/>
              <a:t>Correction of specific abnormalities of hemostasis, reducing unnecessary blood product transfusions.</a:t>
            </a:r>
            <a:endParaRPr lang="th-TH" sz="3000" dirty="0"/>
          </a:p>
        </p:txBody>
      </p:sp>
    </p:spTree>
    <p:extLst>
      <p:ext uri="{BB962C8B-B14F-4D97-AF65-F5344CB8AC3E}">
        <p14:creationId xmlns:p14="http://schemas.microsoft.com/office/powerpoint/2010/main" val="4276045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021B-5CC3-468A-8428-A3D5775F83E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Laboratory Testing for Guiding MTP Termination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37F2C-0B91-431A-B2D3-6DCA84923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103"/>
            <a:ext cx="10515600" cy="4016859"/>
          </a:xfrm>
        </p:spPr>
        <p:txBody>
          <a:bodyPr>
            <a:normAutofit/>
          </a:bodyPr>
          <a:lstStyle/>
          <a:p>
            <a:r>
              <a:rPr lang="en-US" sz="3200" dirty="0"/>
              <a:t>MT literature demonstrating that when laboratory result–guided resuscitation is used </a:t>
            </a:r>
          </a:p>
          <a:p>
            <a:pPr lvl="1"/>
            <a:r>
              <a:rPr lang="en-US" sz="2800" dirty="0"/>
              <a:t>patients require fewer blood products</a:t>
            </a:r>
          </a:p>
          <a:p>
            <a:pPr lvl="1"/>
            <a:r>
              <a:rPr lang="en-US" sz="2800" dirty="0"/>
              <a:t>patient morbidity is reduced</a:t>
            </a:r>
          </a:p>
          <a:p>
            <a:pPr lvl="1"/>
            <a:r>
              <a:rPr lang="en-US" sz="2800" dirty="0"/>
              <a:t>improvement of objective hemostatic markers.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4703392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6F78-6511-4ACC-B27E-4993ECC65EE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Laboratory Testing for Guiding MTP Termination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C5C7-084C-4EA7-8BB0-D979141E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93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“Copenhagen Concept” </a:t>
            </a:r>
            <a:r>
              <a:rPr lang="en-US" dirty="0"/>
              <a:t>model of laboratory result–guided resuscitation has been successfully used in Denmark.</a:t>
            </a:r>
          </a:p>
          <a:p>
            <a:endParaRPr lang="en-US" dirty="0"/>
          </a:p>
          <a:p>
            <a:r>
              <a:rPr lang="en-US" dirty="0"/>
              <a:t>ABC-Trauma’s recommend laboratory result–guided resuscitation specifically to use of </a:t>
            </a:r>
            <a:r>
              <a:rPr lang="en-US" dirty="0">
                <a:solidFill>
                  <a:srgbClr val="C00000"/>
                </a:solidFill>
              </a:rPr>
              <a:t>conventional coagulation assays (CCAs). 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14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4575-22BF-4C63-B5CD-FE6B5E40E3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Laboratory Testing for Guiding MTP Termination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C62CB-1471-4AF8-8D8A-D35B40CE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Viscoelastic hemostatic assays (VHAs) </a:t>
            </a:r>
            <a:r>
              <a:rPr lang="en-US" dirty="0"/>
              <a:t>as a method to guided resuscitation are increasing use in hemorrhaging trauma patients.</a:t>
            </a:r>
          </a:p>
          <a:p>
            <a:endParaRPr lang="en-US" dirty="0"/>
          </a:p>
          <a:p>
            <a:r>
              <a:rPr lang="en-US" dirty="0"/>
              <a:t>VHAs have significant potential as they can further elucidate trauma-associated coagulopathy : </a:t>
            </a:r>
            <a:r>
              <a:rPr lang="en-US" dirty="0">
                <a:solidFill>
                  <a:srgbClr val="C00000"/>
                </a:solidFill>
              </a:rPr>
              <a:t>impaired thrombin generation, impaired clot strength, and aberrant fibrinolysis.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41769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D3EA-A854-4561-9D4A-69C499AF47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Laboratory Testing for Guiding MTP Termination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99F2F-E65E-4998-8625-6AA30BD1B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173"/>
            <a:ext cx="10515600" cy="4351338"/>
          </a:xfrm>
        </p:spPr>
        <p:txBody>
          <a:bodyPr/>
          <a:lstStyle/>
          <a:p>
            <a:r>
              <a:rPr lang="en-US" dirty="0"/>
              <a:t>VHAs values available within 15 minutes of running the test; in comparison, CCA results can take up to 48 minutes to return.</a:t>
            </a:r>
          </a:p>
          <a:p>
            <a:endParaRPr lang="en-US" dirty="0"/>
          </a:p>
          <a:p>
            <a:r>
              <a:rPr lang="en-US" dirty="0"/>
              <a:t>Fast turnaround times allow for rapid identification and treatment of coagulopathies and lessen the physiological changes. 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BCFD3-D683-4E31-9BF3-D87C2C309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32" y="4292842"/>
            <a:ext cx="4191829" cy="22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29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CE0B7-F0A9-4241-B951-211866B96C2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Laboratory Testing for Guiding MTP Termination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32554-5765-4A2D-9F11-51719B1BE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benefits of VHAs over CCAs were shown in a RCT that compared CCA- and VHA-guided resuscitation</a:t>
            </a:r>
          </a:p>
          <a:p>
            <a:pPr lvl="1"/>
            <a:r>
              <a:rPr lang="en-US" dirty="0"/>
              <a:t>mortality was significantly lower and fewer patients died due to hemorrhage in the VHA group</a:t>
            </a:r>
          </a:p>
          <a:p>
            <a:pPr lvl="1"/>
            <a:r>
              <a:rPr lang="en-US" dirty="0"/>
              <a:t>decreased transfusion of platelets and plasma during the first 2 hours of resuscitation.</a:t>
            </a:r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67A29-8C7F-4EF4-A685-BB117A8DAADD}"/>
              </a:ext>
            </a:extLst>
          </p:cNvPr>
          <p:cNvSpPr/>
          <p:nvPr/>
        </p:nvSpPr>
        <p:spPr>
          <a:xfrm>
            <a:off x="1046922" y="4545496"/>
            <a:ext cx="10058400" cy="14312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Results suggest that VHA-guided resuscitation is superior to CCA-guided resuscitation in hemorrhaging trauma patients. 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0A81-DE42-4C5F-88C2-544FB78DCC5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Introduction</a:t>
            </a:r>
            <a:endParaRPr lang="th-TH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B885-0C3B-4ED8-913C-31D04A02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Review on 2 contended topics : </a:t>
            </a:r>
            <a:r>
              <a:rPr lang="en-US" sz="3200" dirty="0">
                <a:solidFill>
                  <a:srgbClr val="C00000"/>
                </a:solidFill>
              </a:rPr>
              <a:t>the decision to initiate an MTP and the decision to terminate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The comparative strengths and weaknesses of validated approaches to guiding MTP initiation and termination.</a:t>
            </a:r>
            <a:endParaRPr lang="th-TH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48944-FC0C-4259-92C0-F55AEBBBE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61" y="4662350"/>
            <a:ext cx="2597425" cy="15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21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F189-1A0F-4BE9-90C8-FB2399CE99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Laboratory Testing for Guiding MTP Termination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6B119-B695-402C-94DF-1B26D050A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0347"/>
            <a:ext cx="10515600" cy="4056615"/>
          </a:xfrm>
        </p:spPr>
        <p:txBody>
          <a:bodyPr/>
          <a:lstStyle/>
          <a:p>
            <a:r>
              <a:rPr lang="en-US" dirty="0"/>
              <a:t>A 2014 systematic review evaluated 55 observational studies on the use of VHAs to diagnose coagulopathy</a:t>
            </a:r>
          </a:p>
          <a:p>
            <a:endParaRPr lang="en-US" dirty="0"/>
          </a:p>
          <a:p>
            <a:r>
              <a:rPr lang="en-US" dirty="0"/>
              <a:t>1 of these observational studies showed no overall difference in between the 2 treatment groups</a:t>
            </a:r>
          </a:p>
          <a:p>
            <a:pPr lvl="1"/>
            <a:r>
              <a:rPr lang="en-US" dirty="0"/>
              <a:t>volume of blood product transfused</a:t>
            </a:r>
          </a:p>
          <a:p>
            <a:pPr lvl="1"/>
            <a:r>
              <a:rPr lang="en-US" dirty="0"/>
              <a:t>ventilator days, intensive care unit days</a:t>
            </a:r>
          </a:p>
          <a:p>
            <a:pPr lvl="1"/>
            <a:r>
              <a:rPr lang="en-US" dirty="0"/>
              <a:t>overall patient mortality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59426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B2B2-E866-418F-8EF3-97C549290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Laboratory Testing for Guiding MTP Termination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7E38-BBDC-41AF-9EF2-417DE1EBC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VHA-guided resuscitation improved mortality in a cohort of penetrating trauma patients that received more than 10 units of RBCs</a:t>
            </a:r>
          </a:p>
          <a:p>
            <a:endParaRPr lang="en-US" dirty="0"/>
          </a:p>
          <a:p>
            <a:r>
              <a:rPr lang="en-US" dirty="0"/>
              <a:t>VHA-guided resuscitation after trauma may have a beneficial role in patients who </a:t>
            </a:r>
          </a:p>
          <a:p>
            <a:pPr lvl="1"/>
            <a:r>
              <a:rPr lang="en-US" dirty="0"/>
              <a:t>continue to massively hemorrhage. </a:t>
            </a:r>
          </a:p>
          <a:p>
            <a:pPr lvl="1"/>
            <a:r>
              <a:rPr lang="en-US" dirty="0"/>
              <a:t>high risk for tissue </a:t>
            </a:r>
            <a:r>
              <a:rPr lang="en-US" dirty="0" err="1"/>
              <a:t>hypoperfusion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trauma-associated coagulopathy.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90402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A442C1-8497-42E0-9826-BCEA90456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3" y="887896"/>
            <a:ext cx="8229599" cy="5289067"/>
          </a:xfrm>
        </p:spPr>
      </p:pic>
    </p:spTree>
    <p:extLst>
      <p:ext uri="{BB962C8B-B14F-4D97-AF65-F5344CB8AC3E}">
        <p14:creationId xmlns:p14="http://schemas.microsoft.com/office/powerpoint/2010/main" val="30116912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3053-B887-4A98-8BD2-AE9BA7BF7D9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Conclusions</a:t>
            </a:r>
            <a:endParaRPr lang="th-TH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CA0C3-D09D-4918-B737-4375BBA06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407"/>
            <a:ext cx="10515600" cy="4351338"/>
          </a:xfrm>
        </p:spPr>
        <p:txBody>
          <a:bodyPr/>
          <a:lstStyle/>
          <a:p>
            <a:r>
              <a:rPr lang="en-US" dirty="0"/>
              <a:t>MTPs has had a significant impact on hemorrhaging trauma patient morbidity and mortality.</a:t>
            </a:r>
          </a:p>
          <a:p>
            <a:endParaRPr lang="en-US" dirty="0"/>
          </a:p>
          <a:p>
            <a:r>
              <a:rPr lang="en-US" dirty="0"/>
              <a:t>Unable to reach the best methods for guiding the initiation and termination of MTPs.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14043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735C-ED69-4FDA-ACF2-DAF05D3CA3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Conclusions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ADD25-876C-46F9-82B9-D3A8ED5F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660"/>
            <a:ext cx="10515600" cy="4351338"/>
          </a:xfrm>
        </p:spPr>
        <p:txBody>
          <a:bodyPr/>
          <a:lstStyle/>
          <a:p>
            <a:r>
              <a:rPr lang="en-US" dirty="0"/>
              <a:t>The ABC and TASH scores are recommended by several MTP guidelines for aiding in the decision to initiate an MTP.</a:t>
            </a:r>
          </a:p>
          <a:p>
            <a:endParaRPr lang="en-US" dirty="0"/>
          </a:p>
          <a:p>
            <a:r>
              <a:rPr lang="en-US" dirty="0"/>
              <a:t>Both scoring systems reliably identify patients who do not require an MTP after trauma while demonstrating overpredict MT requirements.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01561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A317-8445-4584-A06F-0C7E6DA0C9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Conclusions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F289E-2812-40E7-B98E-C347550FC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043363"/>
          </a:xfrm>
        </p:spPr>
        <p:txBody>
          <a:bodyPr/>
          <a:lstStyle/>
          <a:p>
            <a:r>
              <a:rPr lang="en-US" dirty="0"/>
              <a:t>The ABC score’s easy to remember variables, and rapid calculation have made it a prominent component of MTPs in the United States. </a:t>
            </a:r>
          </a:p>
          <a:p>
            <a:endParaRPr lang="en-US" dirty="0"/>
          </a:p>
          <a:p>
            <a:r>
              <a:rPr lang="en-US" dirty="0"/>
              <a:t>The effect that local trauma demographics, the prevalence of penetrating trauma, may have on performance of the ABC score.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7474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FCFD-B80A-48AB-861B-CB1AB6D32C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Conclusions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C78F2-B2A6-45EB-AEDD-F00F4D49F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Outside of the trauma setting does not benefit from the ability to apply validated MT prediction scores.</a:t>
            </a:r>
          </a:p>
          <a:p>
            <a:endParaRPr lang="en-US" dirty="0"/>
          </a:p>
          <a:p>
            <a:r>
              <a:rPr lang="en-US" dirty="0"/>
              <a:t>Risk prediction scores for guiding the decision to intervene in cases of gastrointestinal hemorrhage are supportive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55097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E091-C49D-4C66-93F3-573745BB74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Conclusions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00AC-7D47-4491-8AB1-1C712F2A5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0912"/>
            <a:ext cx="10515600" cy="4351338"/>
          </a:xfrm>
        </p:spPr>
        <p:txBody>
          <a:bodyPr/>
          <a:lstStyle/>
          <a:p>
            <a:r>
              <a:rPr lang="en-US" dirty="0"/>
              <a:t>Further research to guide MTP initiation in the setting of non-trauma hemorrhage is required. </a:t>
            </a:r>
          </a:p>
          <a:p>
            <a:endParaRPr lang="en-US" dirty="0"/>
          </a:p>
          <a:p>
            <a:r>
              <a:rPr lang="en-US" dirty="0"/>
              <a:t>Despite the serious complications with transfusion of large volumes of blood product, the topic of MTP termination has been considered.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6204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74D0-7B85-4DF7-B271-7BC2FE33DC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Conclusions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1CD7A-E603-4D16-A1B4-63FE2F5C7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694"/>
            <a:ext cx="10515600" cy="4351338"/>
          </a:xfrm>
        </p:spPr>
        <p:txBody>
          <a:bodyPr/>
          <a:lstStyle/>
          <a:p>
            <a:r>
              <a:rPr lang="en-US" dirty="0"/>
              <a:t>MTP termination emphasize clinical reasoning to identify patients with bleeding source control and adequate resuscitation. </a:t>
            </a:r>
          </a:p>
          <a:p>
            <a:endParaRPr lang="en-US" dirty="0"/>
          </a:p>
          <a:p>
            <a:r>
              <a:rPr lang="en-US" dirty="0"/>
              <a:t>The ABC-Trauma’s guidelines present an additional recommendation for prompt termination by laboratory test results.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45371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DE56-5164-47E9-9CDB-0A11515AAA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Conclusions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89884-566A-41C4-95FD-B34C2B81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651"/>
            <a:ext cx="10515600" cy="4351338"/>
          </a:xfrm>
        </p:spPr>
        <p:txBody>
          <a:bodyPr/>
          <a:lstStyle/>
          <a:p>
            <a:r>
              <a:rPr lang="en-US" dirty="0"/>
              <a:t>CCA-guided resuscitation during massive hemorrhage leads to fewer blood product transfusions and improved patient mortality. </a:t>
            </a:r>
          </a:p>
          <a:p>
            <a:endParaRPr lang="en-US" dirty="0"/>
          </a:p>
          <a:p>
            <a:r>
              <a:rPr lang="en-US" dirty="0"/>
              <a:t>Literature on VHAs and their ability to surpass CCAs with regard to identifying and treating coagulopathies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861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C394-92F5-4FA1-8656-E710ACE5DD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Introduction</a:t>
            </a:r>
            <a:endParaRPr lang="th-TH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0B70E-D86E-40D9-A3D6-AA6EF2C5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Supporting references were sourced from respective MTP guidelines published 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83B62C-3951-443D-9F78-8269F538B88E}"/>
              </a:ext>
            </a:extLst>
          </p:cNvPr>
          <p:cNvSpPr/>
          <p:nvPr/>
        </p:nvSpPr>
        <p:spPr>
          <a:xfrm>
            <a:off x="1364974" y="3352800"/>
            <a:ext cx="9276522" cy="2411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American Society of Anesthesiologists (ASA)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American College of Surgeons (ACS)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European Society for Advanced Bleeding Care in Trauma (ABC-Trauma).</a:t>
            </a:r>
            <a:endParaRPr lang="th-TH" dirty="0">
              <a:solidFill>
                <a:schemeClr val="tx1"/>
              </a:solidFill>
            </a:endParaRP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580622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B282-62CE-438E-86EF-9EC30889CD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Conclusions</a:t>
            </a:r>
            <a:endParaRPr lang="th-TH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5CE6E-A594-4580-B60B-DE02FC7DA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669"/>
            <a:ext cx="10515600" cy="4351338"/>
          </a:xfrm>
        </p:spPr>
        <p:txBody>
          <a:bodyPr/>
          <a:lstStyle/>
          <a:p>
            <a:r>
              <a:rPr lang="en-US" dirty="0"/>
              <a:t>RCTs directly comparing algorithm guided and laboratory result–guided resuscitation methods are needed before further recommendations to guide MTP termination.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745555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B502DB-3B55-427A-B615-F90A39D88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82" y="736600"/>
            <a:ext cx="9520635" cy="5440363"/>
          </a:xfrm>
        </p:spPr>
      </p:pic>
    </p:spTree>
    <p:extLst>
      <p:ext uri="{BB962C8B-B14F-4D97-AF65-F5344CB8AC3E}">
        <p14:creationId xmlns:p14="http://schemas.microsoft.com/office/powerpoint/2010/main" val="410468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ECB93-2BE8-4E79-AD78-0327B7337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80520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+mj-lt"/>
              </a:rPr>
              <a:t>INITIATION OF MASSIVE TRANSFUSION PROTOCOLS </a:t>
            </a:r>
            <a:endParaRPr lang="th-TH" sz="5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39085-F5AD-41E9-972A-008C3823B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17" y="2823148"/>
            <a:ext cx="4706000" cy="35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3A3D9-648A-445C-95E6-1539B05AD7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INITIATION OF MASSIVE TRANSFUSION PROTOCOLS </a:t>
            </a:r>
            <a:endParaRPr lang="th-TH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84569-7557-42A7-96AE-FC45BCFC8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Patient survival during massive hemorrhage is depend on rapid identification and control of the bleeding source. </a:t>
            </a:r>
          </a:p>
          <a:p>
            <a:endParaRPr lang="en-US" sz="3200" dirty="0"/>
          </a:p>
          <a:p>
            <a:r>
              <a:rPr lang="en-US" sz="3000" dirty="0"/>
              <a:t>Patient mortality after massive hemorrhage improves with </a:t>
            </a:r>
          </a:p>
          <a:p>
            <a:pPr lvl="1"/>
            <a:r>
              <a:rPr lang="en-US" sz="2600" dirty="0"/>
              <a:t>decreased time between patient presentation and MTP activation</a:t>
            </a:r>
          </a:p>
          <a:p>
            <a:pPr lvl="1"/>
            <a:r>
              <a:rPr lang="en-US" sz="2600" dirty="0"/>
              <a:t>decreased delays between MTP activation and the initiation of an MTP</a:t>
            </a:r>
            <a:r>
              <a:rPr lang="en-US" sz="2800" dirty="0"/>
              <a:t>.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862159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2928</Words>
  <Application>Microsoft Office PowerPoint</Application>
  <PresentationFormat>Widescreen</PresentationFormat>
  <Paragraphs>380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Angsana New</vt:lpstr>
      <vt:lpstr>Arial</vt:lpstr>
      <vt:lpstr>Calibri</vt:lpstr>
      <vt:lpstr>Calibri Light</vt:lpstr>
      <vt:lpstr>Cordia New</vt:lpstr>
      <vt:lpstr>Office Theme</vt:lpstr>
      <vt:lpstr>Initiation and termination of massive transfusion protocols                             Current strategies and future prospects</vt:lpstr>
      <vt:lpstr>PowerPoint Presentation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INITIATION OF MASSIVE TRANSFUSION PROTOCOLS </vt:lpstr>
      <vt:lpstr>INITIATION OF MASSIVE TRANSFUSION PROTOCOLS </vt:lpstr>
      <vt:lpstr>Societal Guidelines </vt:lpstr>
      <vt:lpstr>The recommendations for MTP initiation after traumatic injury </vt:lpstr>
      <vt:lpstr>The recommendations for MTP initiation after traumatic injury </vt:lpstr>
      <vt:lpstr>The recommendations for MTP initiation after traumatic injury </vt:lpstr>
      <vt:lpstr>Societal Guidelines </vt:lpstr>
      <vt:lpstr>MT Prediction Scores for Guiding MTP Initiation</vt:lpstr>
      <vt:lpstr>PowerPoint Presentation</vt:lpstr>
      <vt:lpstr>Assessment of Blood Consumption score</vt:lpstr>
      <vt:lpstr>Assessment of Blood Consumption score</vt:lpstr>
      <vt:lpstr>Assessment of Blood Consumption score</vt:lpstr>
      <vt:lpstr>Assessment of Blood Consumption score</vt:lpstr>
      <vt:lpstr>MT Prediction Scores for Guiding MTP Initiation</vt:lpstr>
      <vt:lpstr>PowerPoint Presentation</vt:lpstr>
      <vt:lpstr>PowerPoint Presentation</vt:lpstr>
      <vt:lpstr>Trauma-Associated Severe Hemorrhage Score </vt:lpstr>
      <vt:lpstr>Trauma-Associated Severe Hemorrhage Score </vt:lpstr>
      <vt:lpstr>Trauma-Associated Severe Hemorrhage Score </vt:lpstr>
      <vt:lpstr>Trauma-Associated Severe Hemorrhage Score </vt:lpstr>
      <vt:lpstr>Trauma-Associated Severe Hemorrhage Score </vt:lpstr>
      <vt:lpstr>Directly Comparing the MT Prediction Scores</vt:lpstr>
      <vt:lpstr>Directly Comparing the MT Prediction Scores</vt:lpstr>
      <vt:lpstr>Directly Comparing the MT Prediction Scores</vt:lpstr>
      <vt:lpstr>Directly Comparing the MT Prediction Scores</vt:lpstr>
      <vt:lpstr>Directly Comparing the MT Prediction Scores</vt:lpstr>
      <vt:lpstr>Directly Comparing the MT Prediction Scores</vt:lpstr>
      <vt:lpstr>Directly Comparing the MT Prediction Scores</vt:lpstr>
      <vt:lpstr>Directly Comparing the MT Prediction Scores</vt:lpstr>
      <vt:lpstr>Initiating MT in the Non-trauma Patient</vt:lpstr>
      <vt:lpstr>Initiating MT in the Non-trauma Patient</vt:lpstr>
      <vt:lpstr>PowerPoint Presentation</vt:lpstr>
      <vt:lpstr>Initiating MT in the Non-trauma Patient</vt:lpstr>
      <vt:lpstr>Initiating MT in the Non-trauma Patient</vt:lpstr>
      <vt:lpstr>Hemostatic Resuscitation in the Prehospital Setting </vt:lpstr>
      <vt:lpstr>Hemostatic Resuscitation in the Prehospital Setting </vt:lpstr>
      <vt:lpstr>Hemostatic Resuscitation in the Prehospital Setting </vt:lpstr>
      <vt:lpstr>PowerPoint Presentation</vt:lpstr>
      <vt:lpstr>TERMINATION OF MASSIVE TRANSFUSION PROTOCOLS</vt:lpstr>
      <vt:lpstr>Societal Guidelines</vt:lpstr>
      <vt:lpstr>Societal Guidelines</vt:lpstr>
      <vt:lpstr>PowerPoint Presentation</vt:lpstr>
      <vt:lpstr>PowerPoint Presentation</vt:lpstr>
      <vt:lpstr>Societal Guidelines</vt:lpstr>
      <vt:lpstr>Societal Guidelines</vt:lpstr>
      <vt:lpstr>Laboratory Testing for Guiding MTP Termination</vt:lpstr>
      <vt:lpstr>Laboratory Testing for Guiding MTP Termination</vt:lpstr>
      <vt:lpstr>Laboratory Testing for Guiding MTP Termination</vt:lpstr>
      <vt:lpstr>Laboratory Testing for Guiding MTP Termination</vt:lpstr>
      <vt:lpstr>Laboratory Testing for Guiding MTP Termination</vt:lpstr>
      <vt:lpstr>Laboratory Testing for Guiding MTP Termination</vt:lpstr>
      <vt:lpstr>Laboratory Testing for Guiding MTP Termination</vt:lpstr>
      <vt:lpstr>Laboratory Testing for Guiding MTP Termination</vt:lpstr>
      <vt:lpstr>PowerPoint Presentation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Initiation and termination of massive transfusion protocols : Current strategies and future prospects</dc:title>
  <dc:creator>USER</dc:creator>
  <cp:lastModifiedBy>USER</cp:lastModifiedBy>
  <cp:revision>162</cp:revision>
  <dcterms:created xsi:type="dcterms:W3CDTF">2017-09-19T14:52:30Z</dcterms:created>
  <dcterms:modified xsi:type="dcterms:W3CDTF">2017-10-03T14:01:16Z</dcterms:modified>
</cp:coreProperties>
</file>